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104"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35966-B851-4690-B478-C555906C0F29}" v="2" dt="2021-02-17T04:17:12.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96" autoAdjust="0"/>
    <p:restoredTop sz="94675" autoAdjust="0"/>
  </p:normalViewPr>
  <p:slideViewPr>
    <p:cSldViewPr snapToGrid="0" snapToObjects="1" showGuides="1">
      <p:cViewPr varScale="1">
        <p:scale>
          <a:sx n="36" d="100"/>
          <a:sy n="36" d="100"/>
        </p:scale>
        <p:origin x="450" y="33"/>
      </p:cViewPr>
      <p:guideLst>
        <p:guide orient="horz" pos="1659"/>
        <p:guide orient="horz" pos="144"/>
        <p:guide orient="horz" pos="10104"/>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Madiba" userId="2cf889bd-0414-40d7-bf56-86e982f8a6d4" providerId="ADAL" clId="{EAE35966-B851-4690-B478-C555906C0F29}"/>
    <pc:docChg chg="custSel modSld">
      <pc:chgData name="Sally Madiba" userId="2cf889bd-0414-40d7-bf56-86e982f8a6d4" providerId="ADAL" clId="{EAE35966-B851-4690-B478-C555906C0F29}" dt="2021-02-17T06:09:05.182" v="3" actId="20577"/>
      <pc:docMkLst>
        <pc:docMk/>
      </pc:docMkLst>
      <pc:sldChg chg="delSp modSp mod modTransition modAnim modNotes">
        <pc:chgData name="Sally Madiba" userId="2cf889bd-0414-40d7-bf56-86e982f8a6d4" providerId="ADAL" clId="{EAE35966-B851-4690-B478-C555906C0F29}" dt="2021-02-17T06:09:05.182" v="3" actId="20577"/>
        <pc:sldMkLst>
          <pc:docMk/>
          <pc:sldMk cId="1261425497" sldId="257"/>
        </pc:sldMkLst>
        <pc:spChg chg="mod">
          <ac:chgData name="Sally Madiba" userId="2cf889bd-0414-40d7-bf56-86e982f8a6d4" providerId="ADAL" clId="{EAE35966-B851-4690-B478-C555906C0F29}" dt="2021-02-17T06:09:05.182" v="3" actId="20577"/>
          <ac:spMkLst>
            <pc:docMk/>
            <pc:sldMk cId="1261425497" sldId="257"/>
            <ac:spMk id="11" creationId="{005A75AD-CC1D-0C43-A12C-A6C1B7FBE970}"/>
          </ac:spMkLst>
        </pc:spChg>
        <pc:picChg chg="del">
          <ac:chgData name="Sally Madiba" userId="2cf889bd-0414-40d7-bf56-86e982f8a6d4" providerId="ADAL" clId="{EAE35966-B851-4690-B478-C555906C0F29}" dt="2021-02-17T04:17:12.831" v="1"/>
          <ac:picMkLst>
            <pc:docMk/>
            <pc:sldMk cId="1261425497" sldId="257"/>
            <ac:picMk id="23" creationId="{B2CAA40D-77ED-4C69-8C50-9548BF804D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
        <p:nvSpPr>
          <p:cNvPr id="6" name="Notes Placeholder 5">
            <a:extLst>
              <a:ext uri="{FF2B5EF4-FFF2-40B4-BE49-F238E27FC236}">
                <a16:creationId xmlns:a16="http://schemas.microsoft.com/office/drawing/2014/main" id="{3F42DA3F-5CA2-406D-9F09-C71FDC4445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1816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558418"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735755"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a:xfrm>
            <a:off x="614363" y="3176969"/>
            <a:ext cx="7816392" cy="4888138"/>
          </a:xfrm>
        </p:spPr>
        <p:txBody>
          <a:bodyPr/>
          <a:lstStyle/>
          <a:p>
            <a:pPr marL="342900" indent="-342900">
              <a:spcBef>
                <a:spcPts val="500"/>
              </a:spcBef>
              <a:buFont typeface="Arial" panose="020B0604020202020204" pitchFamily="34" charset="0"/>
              <a:buChar char="•"/>
            </a:pPr>
            <a:r>
              <a:rPr lang="en-US" sz="3200" dirty="0">
                <a:solidFill>
                  <a:schemeClr val="tx2"/>
                </a:solidFill>
                <a:latin typeface="Calibri" panose="020F0502020204030204" pitchFamily="34" charset="0"/>
                <a:cs typeface="Calibri" panose="020F0502020204030204" pitchFamily="34" charset="0"/>
              </a:rPr>
              <a:t>Botswana has a very high HIV-prevalence rate (&gt;20%)</a:t>
            </a:r>
          </a:p>
          <a:p>
            <a:pPr marL="342900" indent="-342900">
              <a:spcBef>
                <a:spcPts val="500"/>
              </a:spcBef>
              <a:buFont typeface="Arial" panose="020B0604020202020204" pitchFamily="34" charset="0"/>
              <a:buChar char="•"/>
            </a:pPr>
            <a:r>
              <a:rPr lang="en-US" sz="3200" dirty="0">
                <a:solidFill>
                  <a:schemeClr val="tx2"/>
                </a:solidFill>
                <a:latin typeface="Calibri" panose="020F0502020204030204" pitchFamily="34" charset="0"/>
                <a:cs typeface="Calibri" panose="020F0502020204030204" pitchFamily="34" charset="0"/>
              </a:rPr>
              <a:t>75% of HIV-related CM deaths occur in Sub-Saharan Africa</a:t>
            </a:r>
          </a:p>
          <a:p>
            <a:pPr marL="342900" indent="-342900">
              <a:spcBef>
                <a:spcPts val="500"/>
              </a:spcBef>
              <a:buFont typeface="Arial" panose="020B0604020202020204" pitchFamily="34" charset="0"/>
              <a:buChar char="•"/>
            </a:pPr>
            <a:r>
              <a:rPr lang="en-US" sz="3200" kern="1200" dirty="0">
                <a:solidFill>
                  <a:schemeClr val="tx2"/>
                </a:solidFill>
                <a:effectLst/>
                <a:latin typeface="Calibri" panose="020F0502020204030204" pitchFamily="34" charset="0"/>
                <a:cs typeface="Calibri" panose="020F0502020204030204" pitchFamily="34" charset="0"/>
              </a:rPr>
              <a:t>1-year survival rate </a:t>
            </a:r>
            <a:r>
              <a:rPr lang="en-US" sz="3200" dirty="0">
                <a:solidFill>
                  <a:schemeClr val="tx2"/>
                </a:solidFill>
                <a:latin typeface="Calibri" panose="020F0502020204030204" pitchFamily="34" charset="0"/>
                <a:cs typeface="Calibri" panose="020F0502020204030204" pitchFamily="34" charset="0"/>
              </a:rPr>
              <a:t>for CM</a:t>
            </a:r>
            <a:r>
              <a:rPr lang="en-US" sz="3200" kern="1200" dirty="0">
                <a:solidFill>
                  <a:schemeClr val="tx2"/>
                </a:solidFill>
                <a:effectLst/>
                <a:latin typeface="Calibri" panose="020F0502020204030204" pitchFamily="34" charset="0"/>
                <a:cs typeface="Calibri" panose="020F0502020204030204" pitchFamily="34" charset="0"/>
              </a:rPr>
              <a:t> is 35% in Botswana</a:t>
            </a:r>
          </a:p>
          <a:p>
            <a:pPr marL="342900" indent="-342900">
              <a:spcBef>
                <a:spcPts val="500"/>
              </a:spcBef>
              <a:buFont typeface="Arial" panose="020B0604020202020204" pitchFamily="34" charset="0"/>
              <a:buChar char="•"/>
            </a:pPr>
            <a:r>
              <a:rPr lang="en-US" sz="3200" dirty="0">
                <a:solidFill>
                  <a:schemeClr val="tx2"/>
                </a:solidFill>
                <a:latin typeface="Calibri" panose="020F0502020204030204" pitchFamily="34" charset="0"/>
                <a:cs typeface="Calibri" panose="020F0502020204030204" pitchFamily="34" charset="0"/>
              </a:rPr>
              <a:t>HIV is a major risk factor for CM, although the cause of high-incidence of HIV-associated CM is multifactorial</a:t>
            </a:r>
            <a:endParaRPr lang="en-US" sz="3200" kern="1200" dirty="0">
              <a:solidFill>
                <a:schemeClr val="tx2"/>
              </a:solidFill>
              <a:effectLst/>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a:xfrm>
            <a:off x="608842" y="2517453"/>
            <a:ext cx="6699250" cy="659516"/>
          </a:xfrm>
        </p:spPr>
        <p:txBody>
          <a:bodyPr/>
          <a:lstStyle/>
          <a:p>
            <a:r>
              <a:rPr lang="en-US" sz="3600" dirty="0">
                <a:latin typeface="Calibri" panose="020F0502020204030204" pitchFamily="34" charset="0"/>
                <a:cs typeface="Calibri" panose="020F0502020204030204" pitchFamily="34" charset="0"/>
              </a:rPr>
              <a:t>INTRODUCTION</a:t>
            </a:r>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a:xfrm>
            <a:off x="608842" y="8987727"/>
            <a:ext cx="7611309" cy="2790128"/>
          </a:xfrm>
        </p:spPr>
        <p:txBody>
          <a:bodyPr/>
          <a:lstStyle/>
          <a:p>
            <a:pPr marL="342900" indent="-342900" algn="l">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Determine p</a:t>
            </a:r>
            <a:r>
              <a:rPr lang="en-US" sz="3200" b="0" i="0" u="none" strike="noStrike" baseline="0" dirty="0">
                <a:latin typeface="Calibri" panose="020F0502020204030204" pitchFamily="34" charset="0"/>
                <a:cs typeface="Calibri" panose="020F0502020204030204" pitchFamily="34" charset="0"/>
              </a:rPr>
              <a:t>revalence of HIV-associated CM and associated in-hospital mortality</a:t>
            </a:r>
          </a:p>
          <a:p>
            <a:pPr marL="342900" indent="-342900" algn="l">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Assess clinical</a:t>
            </a:r>
            <a:r>
              <a:rPr lang="en-US" sz="3200" b="0" i="0" u="none" strike="noStrike" baseline="0" dirty="0">
                <a:latin typeface="Calibri" panose="020F0502020204030204" pitchFamily="34" charset="0"/>
                <a:cs typeface="Calibri" panose="020F0502020204030204" pitchFamily="34" charset="0"/>
              </a:rPr>
              <a:t> management of HIV-associated </a:t>
            </a:r>
            <a:r>
              <a:rPr lang="en-US" sz="3200" dirty="0">
                <a:latin typeface="Calibri" panose="020F0502020204030204" pitchFamily="34" charset="0"/>
                <a:cs typeface="Calibri" panose="020F0502020204030204" pitchFamily="34" charset="0"/>
              </a:rPr>
              <a:t>CM </a:t>
            </a:r>
            <a:r>
              <a:rPr lang="en-US" sz="3200" b="0" i="0" u="none" strike="noStrike" baseline="0" dirty="0">
                <a:latin typeface="Calibri" panose="020F0502020204030204" pitchFamily="34" charset="0"/>
                <a:cs typeface="Calibri" panose="020F0502020204030204" pitchFamily="34" charset="0"/>
              </a:rPr>
              <a:t>with reference to WHO guidelines</a:t>
            </a:r>
            <a:endParaRPr lang="en-US" sz="32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a:xfrm>
            <a:off x="592447" y="8478216"/>
            <a:ext cx="6700308" cy="659516"/>
          </a:xfrm>
        </p:spPr>
        <p:txBody>
          <a:bodyPr/>
          <a:lstStyle/>
          <a:p>
            <a:r>
              <a:rPr lang="en-US" sz="3600" dirty="0">
                <a:latin typeface="Calibri" panose="020F0502020204030204" pitchFamily="34" charset="0"/>
                <a:cs typeface="Calibri" panose="020F0502020204030204" pitchFamily="34" charset="0"/>
              </a:rPr>
              <a:t>OBJECTIVES</a:t>
            </a:r>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a:xfrm>
            <a:off x="627439" y="12904096"/>
            <a:ext cx="7596809" cy="2790128"/>
          </a:xfrm>
        </p:spPr>
        <p:txBody>
          <a:bodyPr/>
          <a:lstStyle/>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Retrospective chart review of CM admissions between 12/2014 and 10/2017</a:t>
            </a:r>
          </a:p>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Descriptive summary statistics completed using R software</a:t>
            </a:r>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a:xfrm>
            <a:off x="614363" y="12109983"/>
            <a:ext cx="6686560" cy="659516"/>
          </a:xfrm>
        </p:spPr>
        <p:txBody>
          <a:bodyPr/>
          <a:lstStyle/>
          <a:p>
            <a:r>
              <a:rPr lang="en-US" sz="3600" dirty="0">
                <a:latin typeface="Calibri" panose="020F0502020204030204" pitchFamily="34" charset="0"/>
                <a:cs typeface="Calibri" panose="020F0502020204030204" pitchFamily="34" charset="0"/>
              </a:rPr>
              <a:t>METHODS</a:t>
            </a:r>
          </a:p>
        </p:txBody>
      </p:sp>
      <p:sp>
        <p:nvSpPr>
          <p:cNvPr id="9" name="Text Placeholder 8">
            <a:extLst>
              <a:ext uri="{FF2B5EF4-FFF2-40B4-BE49-F238E27FC236}">
                <a16:creationId xmlns:a16="http://schemas.microsoft.com/office/drawing/2014/main" id="{5BBEEBD2-831B-EB4E-BB02-4874B0063B0B}"/>
              </a:ext>
            </a:extLst>
          </p:cNvPr>
          <p:cNvSpPr>
            <a:spLocks noGrp="1"/>
          </p:cNvSpPr>
          <p:nvPr>
            <p:ph type="body" sz="quarter" idx="24"/>
          </p:nvPr>
        </p:nvSpPr>
        <p:spPr>
          <a:xfrm>
            <a:off x="7292755" y="2584752"/>
            <a:ext cx="13813366" cy="659516"/>
          </a:xfrm>
        </p:spPr>
        <p:txBody>
          <a:bodyPr/>
          <a:lstStyle/>
          <a:p>
            <a:r>
              <a:rPr lang="en-US" sz="3600" dirty="0">
                <a:latin typeface="Calibri" panose="020F0502020204030204" pitchFamily="34" charset="0"/>
                <a:cs typeface="Calibri" panose="020F0502020204030204" pitchFamily="34" charset="0"/>
              </a:rPr>
              <a:t>RESULTS</a:t>
            </a:r>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a:xfrm>
            <a:off x="21015174" y="2584752"/>
            <a:ext cx="6698012" cy="659516"/>
          </a:xfrm>
        </p:spPr>
        <p:txBody>
          <a:bodyPr/>
          <a:lstStyle/>
          <a:p>
            <a:r>
              <a:rPr lang="en-US" sz="3600" dirty="0">
                <a:latin typeface="Calibri" panose="020F0502020204030204" pitchFamily="34" charset="0"/>
                <a:cs typeface="Calibri" panose="020F0502020204030204" pitchFamily="34" charset="0"/>
              </a:rPr>
              <a:t>CONCLUSIONS</a:t>
            </a:r>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a:xfrm>
            <a:off x="20197862" y="3286947"/>
            <a:ext cx="8485890" cy="6986148"/>
          </a:xfrm>
        </p:spPr>
        <p:txBody>
          <a:bodyPr/>
          <a:lstStyle/>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Findings consistent with existing evidence regarding CM prevalence in high HIV-prevalence settings </a:t>
            </a:r>
          </a:p>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Higher HIV-prevalence (43%) at SLH </a:t>
            </a:r>
          </a:p>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All CM was HIV-related – 55.6% with CD4 &lt;100</a:t>
            </a:r>
          </a:p>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Higher observed 2-week mortality rate of 31% (vs 26% in other studies) with overall in-hospital mortality rate of 36% </a:t>
            </a:r>
          </a:p>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Most patients were managed in accordance with international guidelines</a:t>
            </a:r>
          </a:p>
          <a:p>
            <a:pPr marL="342900" indent="-342900">
              <a:spcBef>
                <a:spcPts val="500"/>
              </a:spcBef>
              <a:buFont typeface="Arial" panose="020B0604020202020204" pitchFamily="34" charset="0"/>
              <a:buChar char="•"/>
            </a:pPr>
            <a:r>
              <a:rPr lang="en-US" sz="3200" dirty="0">
                <a:latin typeface="Calibri" panose="020F0502020204030204" pitchFamily="34" charset="0"/>
                <a:cs typeface="Calibri" panose="020F0502020204030204" pitchFamily="34" charset="0"/>
              </a:rPr>
              <a:t>Newer recommended regimens are not yet available in this setting, but are an important area for future research</a:t>
            </a:r>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a:xfrm>
            <a:off x="21091801" y="10672139"/>
            <a:ext cx="6698012" cy="659516"/>
          </a:xfrm>
        </p:spPr>
        <p:txBody>
          <a:bodyPr/>
          <a:lstStyle/>
          <a:p>
            <a:r>
              <a:rPr lang="en-US" sz="3600" dirty="0">
                <a:latin typeface="Calibri" panose="020F0502020204030204" pitchFamily="34" charset="0"/>
                <a:cs typeface="Calibri" panose="020F0502020204030204" pitchFamily="34" charset="0"/>
              </a:rPr>
              <a:t>ACKNOWLEDGEMENTS</a:t>
            </a:r>
          </a:p>
        </p:txBody>
      </p:sp>
      <p:sp>
        <p:nvSpPr>
          <p:cNvPr id="15" name="Text Placeholder 14">
            <a:extLst>
              <a:ext uri="{FF2B5EF4-FFF2-40B4-BE49-F238E27FC236}">
                <a16:creationId xmlns:a16="http://schemas.microsoft.com/office/drawing/2014/main" id="{6E2A0EE1-80D5-6940-8051-B66C24712A9E}"/>
              </a:ext>
            </a:extLst>
          </p:cNvPr>
          <p:cNvSpPr>
            <a:spLocks noGrp="1"/>
          </p:cNvSpPr>
          <p:nvPr>
            <p:ph type="body" sz="quarter" idx="30"/>
          </p:nvPr>
        </p:nvSpPr>
        <p:spPr>
          <a:xfrm>
            <a:off x="20197862" y="11366051"/>
            <a:ext cx="8389412" cy="3612404"/>
          </a:xfrm>
        </p:spPr>
        <p:txBody>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Sara Schwanke Khilji, MD, MPH, FACP</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Nabila Youssouf, MSc, PhD</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UC Davis Health Clinical and Translational Science Center (CTSC) – statistical support</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Amy Studer, UC Davis Blaisdell Medical Library</a:t>
            </a:r>
          </a:p>
          <a:p>
            <a:endParaRPr lang="en-US" sz="3200" dirty="0">
              <a:latin typeface="Calibri" panose="020F0502020204030204" pitchFamily="34" charset="0"/>
              <a:cs typeface="Calibri" panose="020F0502020204030204" pitchFamily="34" charset="0"/>
            </a:endParaRPr>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a:xfrm>
            <a:off x="5033009" y="1019124"/>
            <a:ext cx="19194781" cy="707642"/>
          </a:xfrm>
        </p:spPr>
        <p:txBody>
          <a:bodyPr>
            <a:normAutofit/>
          </a:bodyPr>
          <a:lstStyle/>
          <a:p>
            <a:r>
              <a:rPr lang="en-US" sz="3200" dirty="0">
                <a:latin typeface="Times New Roman" panose="02020603050405020304" pitchFamily="18" charset="0"/>
                <a:cs typeface="Times New Roman" panose="02020603050405020304" pitchFamily="18" charset="0"/>
              </a:rPr>
              <a:t>Sally Madiba, MSIV</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and Sara Schwanke Khilji,</a:t>
            </a:r>
            <a:r>
              <a:rPr lang="en-US" sz="3200" baseline="0" dirty="0">
                <a:latin typeface="Times New Roman" panose="02020603050405020304" pitchFamily="18" charset="0"/>
                <a:cs typeface="Times New Roman" panose="02020603050405020304" pitchFamily="18" charset="0"/>
              </a:rPr>
              <a:t> MD, MPH, FACP</a:t>
            </a:r>
            <a:r>
              <a:rPr lang="en-US" sz="3200" baseline="30000" dirty="0">
                <a:latin typeface="Times New Roman" panose="02020603050405020304" pitchFamily="18" charset="0"/>
                <a:cs typeface="Times New Roman" panose="02020603050405020304" pitchFamily="18" charset="0"/>
              </a:rPr>
              <a:t>2</a:t>
            </a:r>
          </a:p>
          <a:p>
            <a:endParaRPr lang="en-US" sz="3200" dirty="0">
              <a:latin typeface="Times New Roman" panose="02020603050405020304" pitchFamily="18" charset="0"/>
              <a:cs typeface="Times New Roman" panose="02020603050405020304" pitchFamily="18" charset="0"/>
            </a:endParaRPr>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a:xfrm>
            <a:off x="9337152" y="1812637"/>
            <a:ext cx="11041381" cy="634555"/>
          </a:xfrm>
        </p:spPr>
        <p:txBody>
          <a:bodyPr>
            <a:normAutofit/>
          </a:bodyPr>
          <a:lstStyle/>
          <a:p>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University of California, Davis,  </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Botswana-Harvard AIDS Institute Partnership</a:t>
            </a:r>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a:xfrm>
            <a:off x="1047749" y="237854"/>
            <a:ext cx="27165300" cy="767116"/>
          </a:xfrm>
        </p:spPr>
        <p:txBody>
          <a:bodyPr>
            <a:noAutofit/>
          </a:bodyPr>
          <a:lstStyle/>
          <a:p>
            <a:r>
              <a:rPr lang="en-US" sz="4400" dirty="0">
                <a:latin typeface="Times New Roman" panose="02020603050405020304" pitchFamily="18" charset="0"/>
                <a:cs typeface="Times New Roman" panose="02020603050405020304" pitchFamily="18" charset="0"/>
              </a:rPr>
              <a:t>HIV-related Cryptococcal meningitis (CM) at a District-level Hospital in Botswana: Management and Outcomes</a:t>
            </a:r>
          </a:p>
          <a:p>
            <a:endParaRPr lang="en-US" sz="4400" dirty="0">
              <a:latin typeface="Times New Roman" panose="02020603050405020304" pitchFamily="18" charset="0"/>
              <a:cs typeface="Times New Roman" panose="02020603050405020304" pitchFamily="18" charset="0"/>
            </a:endParaRPr>
          </a:p>
        </p:txBody>
      </p:sp>
      <p:pic>
        <p:nvPicPr>
          <p:cNvPr id="21" name="Picture 20" descr="Chart, bar chart&#10;&#10;Description automatically generated">
            <a:extLst>
              <a:ext uri="{FF2B5EF4-FFF2-40B4-BE49-F238E27FC236}">
                <a16:creationId xmlns:a16="http://schemas.microsoft.com/office/drawing/2014/main" id="{6FF0E5B2-43B6-48FB-A353-C8CC87905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610" y="5979679"/>
            <a:ext cx="5982535" cy="4801270"/>
          </a:xfrm>
          <a:prstGeom prst="rect">
            <a:avLst/>
          </a:prstGeom>
        </p:spPr>
      </p:pic>
      <p:pic>
        <p:nvPicPr>
          <p:cNvPr id="34" name="Picture 33" descr="Chart, bar chart&#10;&#10;Description automatically generated">
            <a:extLst>
              <a:ext uri="{FF2B5EF4-FFF2-40B4-BE49-F238E27FC236}">
                <a16:creationId xmlns:a16="http://schemas.microsoft.com/office/drawing/2014/main" id="{4A47F10F-5A49-4567-8144-B66BE2692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9839" y="10823628"/>
            <a:ext cx="4096322" cy="4801270"/>
          </a:xfrm>
          <a:prstGeom prst="rect">
            <a:avLst/>
          </a:prstGeom>
        </p:spPr>
      </p:pic>
      <p:pic>
        <p:nvPicPr>
          <p:cNvPr id="19" name="Picture 18">
            <a:extLst>
              <a:ext uri="{FF2B5EF4-FFF2-40B4-BE49-F238E27FC236}">
                <a16:creationId xmlns:a16="http://schemas.microsoft.com/office/drawing/2014/main" id="{7D91B32A-72DE-400E-9F3A-C0D5FD00AD09}"/>
              </a:ext>
            </a:extLst>
          </p:cNvPr>
          <p:cNvPicPr>
            <a:picLocks noChangeAspect="1"/>
          </p:cNvPicPr>
          <p:nvPr/>
        </p:nvPicPr>
        <p:blipFill>
          <a:blip r:embed="rId5"/>
          <a:stretch>
            <a:fillRect/>
          </a:stretch>
        </p:blipFill>
        <p:spPr>
          <a:xfrm>
            <a:off x="8953845" y="3565157"/>
            <a:ext cx="10218856" cy="2326754"/>
          </a:xfrm>
          <a:prstGeom prst="rect">
            <a:avLst/>
          </a:prstGeom>
        </p:spPr>
      </p:pic>
      <p:pic>
        <p:nvPicPr>
          <p:cNvPr id="26" name="Picture 25" descr="Calendar&#10;&#10;Description automatically generated with medium confidence">
            <a:extLst>
              <a:ext uri="{FF2B5EF4-FFF2-40B4-BE49-F238E27FC236}">
                <a16:creationId xmlns:a16="http://schemas.microsoft.com/office/drawing/2014/main" id="{85CEDD04-0B93-4417-B83E-E0295A6C1A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87576" y="11187126"/>
            <a:ext cx="7445068" cy="3970254"/>
          </a:xfrm>
          <a:prstGeom prst="rect">
            <a:avLst/>
          </a:prstGeom>
        </p:spPr>
      </p:pic>
      <p:pic>
        <p:nvPicPr>
          <p:cNvPr id="22" name="Picture 21" descr="Qr code&#10;&#10;Description automatically generated">
            <a:extLst>
              <a:ext uri="{FF2B5EF4-FFF2-40B4-BE49-F238E27FC236}">
                <a16:creationId xmlns:a16="http://schemas.microsoft.com/office/drawing/2014/main" id="{D70C3A34-9444-49CD-AE9A-5E82BEFEB9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5147" y="14236060"/>
            <a:ext cx="2200000" cy="2200000"/>
          </a:xfrm>
          <a:prstGeom prst="rect">
            <a:avLst/>
          </a:prstGeom>
        </p:spPr>
      </p:pic>
      <p:pic>
        <p:nvPicPr>
          <p:cNvPr id="30" name="Picture 29" descr="Chart, bar chart&#10;&#10;Description automatically generated">
            <a:extLst>
              <a:ext uri="{FF2B5EF4-FFF2-40B4-BE49-F238E27FC236}">
                <a16:creationId xmlns:a16="http://schemas.microsoft.com/office/drawing/2014/main" id="{11EE4314-8054-4AFC-81A9-B656E16AB6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19873" y="6077581"/>
            <a:ext cx="5982535" cy="4801270"/>
          </a:xfrm>
          <a:prstGeom prst="rect">
            <a:avLst/>
          </a:prstGeom>
        </p:spPr>
      </p:pic>
      <p:sp>
        <p:nvSpPr>
          <p:cNvPr id="31" name="TextBox 30">
            <a:extLst>
              <a:ext uri="{FF2B5EF4-FFF2-40B4-BE49-F238E27FC236}">
                <a16:creationId xmlns:a16="http://schemas.microsoft.com/office/drawing/2014/main" id="{8FD6389C-EE10-4F0C-864B-DAF5205369A8}"/>
              </a:ext>
            </a:extLst>
          </p:cNvPr>
          <p:cNvSpPr txBox="1"/>
          <p:nvPr/>
        </p:nvSpPr>
        <p:spPr>
          <a:xfrm>
            <a:off x="15344273" y="8046604"/>
            <a:ext cx="689811"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13</a:t>
            </a:r>
          </a:p>
        </p:txBody>
      </p:sp>
      <p:sp>
        <p:nvSpPr>
          <p:cNvPr id="32" name="TextBox 31">
            <a:extLst>
              <a:ext uri="{FF2B5EF4-FFF2-40B4-BE49-F238E27FC236}">
                <a16:creationId xmlns:a16="http://schemas.microsoft.com/office/drawing/2014/main" id="{C4976882-4D20-4DD1-A8F9-F215B12F31F6}"/>
              </a:ext>
            </a:extLst>
          </p:cNvPr>
          <p:cNvSpPr txBox="1"/>
          <p:nvPr/>
        </p:nvSpPr>
        <p:spPr>
          <a:xfrm>
            <a:off x="16812294" y="7295567"/>
            <a:ext cx="615418"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22</a:t>
            </a:r>
          </a:p>
        </p:txBody>
      </p:sp>
      <p:sp>
        <p:nvSpPr>
          <p:cNvPr id="33" name="TextBox 32">
            <a:extLst>
              <a:ext uri="{FF2B5EF4-FFF2-40B4-BE49-F238E27FC236}">
                <a16:creationId xmlns:a16="http://schemas.microsoft.com/office/drawing/2014/main" id="{337686F3-7448-4481-A5E5-BFBC77031DCB}"/>
              </a:ext>
            </a:extLst>
          </p:cNvPr>
          <p:cNvSpPr txBox="1"/>
          <p:nvPr/>
        </p:nvSpPr>
        <p:spPr>
          <a:xfrm>
            <a:off x="18529176" y="9168446"/>
            <a:ext cx="643525"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3667</TotalTime>
  <Words>255</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Sally Madiba</cp:lastModifiedBy>
  <cp:revision>41</cp:revision>
  <dcterms:created xsi:type="dcterms:W3CDTF">2012-02-06T18:46:22Z</dcterms:created>
  <dcterms:modified xsi:type="dcterms:W3CDTF">2021-02-17T06:09:24Z</dcterms:modified>
  <cp:category>Research poster templates </cp:category>
</cp:coreProperties>
</file>